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66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0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4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0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100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27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11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5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6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35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621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144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788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053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867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700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92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17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6834" y="1519707"/>
            <a:ext cx="7534141" cy="1788015"/>
          </a:xfrm>
        </p:spPr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CRIADOR</a:t>
            </a:r>
            <a:br>
              <a:rPr lang="pt-BR" b="1" dirty="0" smtClean="0"/>
            </a:br>
            <a:r>
              <a:rPr lang="pt-BR" b="1" dirty="0" smtClean="0"/>
              <a:t> Gênesis 1 a 3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92397" y="3979569"/>
            <a:ext cx="6815669" cy="1320802"/>
          </a:xfrm>
        </p:spPr>
        <p:txBody>
          <a:bodyPr>
            <a:norm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Deus uma biografia / Jack </a:t>
            </a:r>
            <a:r>
              <a:rPr lang="pt-BR" sz="3200" b="1" dirty="0" err="1" smtClean="0">
                <a:solidFill>
                  <a:srgbClr val="FF0000"/>
                </a:solidFill>
              </a:rPr>
              <a:t>miles</a:t>
            </a:r>
            <a:endParaRPr lang="pt-BR" sz="3200" b="1" dirty="0" smtClean="0">
              <a:solidFill>
                <a:srgbClr val="FF0000"/>
              </a:solidFill>
            </a:endParaRPr>
          </a:p>
          <a:p>
            <a:r>
              <a:rPr lang="pt-BR" sz="3200" b="1" dirty="0" err="1" smtClean="0">
                <a:solidFill>
                  <a:srgbClr val="FF0000"/>
                </a:solidFill>
              </a:rPr>
              <a:t>Pag</a:t>
            </a:r>
            <a:r>
              <a:rPr lang="pt-BR" sz="3200" b="1" dirty="0" smtClean="0">
                <a:solidFill>
                  <a:srgbClr val="FF0000"/>
                </a:solidFill>
              </a:rPr>
              <a:t> 40 a 53</a:t>
            </a:r>
          </a:p>
          <a:p>
            <a:endParaRPr lang="pt-B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5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571222" y="914400"/>
            <a:ext cx="8791977" cy="5100638"/>
          </a:xfrm>
        </p:spPr>
        <p:txBody>
          <a:bodyPr/>
          <a:lstStyle/>
          <a:p>
            <a:pPr marL="0" indent="0">
              <a:buNone/>
            </a:pPr>
            <a:r>
              <a:rPr lang="pt-BR" sz="2400" cap="none" dirty="0" smtClean="0"/>
              <a:t>“De acordo com a opinião geral, o relato sacerdotal foi escrito durante o exílio babilônico, período em que a elite de </a:t>
            </a:r>
            <a:r>
              <a:rPr lang="pt-BR" sz="2400" cap="none" dirty="0"/>
              <a:t>J</a:t>
            </a:r>
            <a:r>
              <a:rPr lang="pt-BR" sz="2400" cap="none" dirty="0" smtClean="0"/>
              <a:t>erusalém pôde examinar bem de perto a cultura babilônica”. (</a:t>
            </a:r>
            <a:r>
              <a:rPr lang="pt-BR" sz="2400" b="1" cap="none" dirty="0" smtClean="0"/>
              <a:t>BUTTERFIELD</a:t>
            </a:r>
            <a:r>
              <a:rPr lang="pt-BR" sz="2400" cap="none" dirty="0" smtClean="0"/>
              <a:t>, Robert A. Gênesis 1. T-2.4a: Uma interpretação literária. Pág. 2).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2800" cap="none" dirty="0" smtClean="0"/>
              <a:t>“Logo do início, o relato sacerdotal repreende </a:t>
            </a:r>
            <a:r>
              <a:rPr lang="pt-BR" sz="2800" i="1" cap="none" dirty="0" err="1" smtClean="0"/>
              <a:t>Enuma</a:t>
            </a:r>
            <a:r>
              <a:rPr lang="pt-BR" sz="2800" i="1" cap="none" dirty="0" smtClean="0"/>
              <a:t> </a:t>
            </a:r>
            <a:r>
              <a:rPr lang="pt-BR" sz="2800" i="1" cap="none" dirty="0" err="1" smtClean="0"/>
              <a:t>Elish</a:t>
            </a:r>
            <a:r>
              <a:rPr lang="pt-BR" sz="2800" i="1" cap="none" dirty="0" smtClean="0"/>
              <a:t>, </a:t>
            </a:r>
            <a:r>
              <a:rPr lang="pt-BR" sz="2800" cap="none" dirty="0" smtClean="0"/>
              <a:t>rejeitando as pretensões da cultura babilônica, quando proclama que foi </a:t>
            </a:r>
            <a:r>
              <a:rPr lang="pt-BR" sz="2800" cap="none" dirty="0" err="1" smtClean="0"/>
              <a:t>Elohim</a:t>
            </a:r>
            <a:r>
              <a:rPr lang="pt-BR" sz="2800" cap="none" dirty="0" smtClean="0"/>
              <a:t>, deus de Israel, quem criou os céus e a terra. Se foi </a:t>
            </a:r>
            <a:r>
              <a:rPr lang="pt-BR" sz="2800" cap="none" dirty="0" err="1" smtClean="0"/>
              <a:t>Elohim</a:t>
            </a:r>
            <a:r>
              <a:rPr lang="pt-BR" sz="2800" cap="none" dirty="0" smtClean="0"/>
              <a:t>, então não foi </a:t>
            </a:r>
            <a:r>
              <a:rPr lang="pt-BR" sz="2800" cap="none" dirty="0" err="1" smtClean="0"/>
              <a:t>Marduk</a:t>
            </a:r>
            <a:r>
              <a:rPr lang="pt-BR" sz="2800" cap="none" dirty="0" smtClean="0"/>
              <a:t>, herói da epopeia babilônica”. (</a:t>
            </a:r>
            <a:r>
              <a:rPr lang="pt-BR" sz="2800" b="1" cap="none" dirty="0" smtClean="0"/>
              <a:t>BUTTERFIELD</a:t>
            </a:r>
            <a:r>
              <a:rPr lang="pt-BR" sz="2800" cap="none" dirty="0" smtClean="0"/>
              <a:t>, Robert A. Gênesis 1. T-2.4a: Uma interpretação literária. Pág. 2).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7331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940158" y="836613"/>
            <a:ext cx="9942490" cy="4954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/>
              <a:t>Primeiro relato da criação:</a:t>
            </a:r>
            <a:endParaRPr lang="pt-BR" sz="3200" dirty="0"/>
          </a:p>
          <a:p>
            <a:pPr marL="0" indent="0">
              <a:buNone/>
            </a:pPr>
            <a:r>
              <a:rPr lang="pt-BR" sz="3600" dirty="0"/>
              <a:t>Como quem escreveu foi um ser humano, este ser humano </a:t>
            </a:r>
            <a:r>
              <a:rPr lang="pt-BR" sz="3600" dirty="0" smtClean="0"/>
              <a:t>escreve </a:t>
            </a:r>
            <a:r>
              <a:rPr lang="pt-BR" sz="3600" dirty="0"/>
              <a:t>como se lesse a mente de Deus. </a:t>
            </a:r>
          </a:p>
          <a:p>
            <a:pPr marL="0" indent="0">
              <a:buNone/>
            </a:pPr>
            <a:r>
              <a:rPr lang="pt-BR" sz="4000" dirty="0" smtClean="0"/>
              <a:t>No </a:t>
            </a:r>
            <a:r>
              <a:rPr lang="pt-BR" sz="4000" dirty="0"/>
              <a:t>início da criação Deus fala para si sem se apresentar e não fala sobre si.</a:t>
            </a:r>
          </a:p>
          <a:p>
            <a:pPr marL="0" indent="0">
              <a:buNone/>
            </a:pPr>
            <a:r>
              <a:rPr lang="pt-BR" sz="4000" dirty="0"/>
              <a:t>No sexto dia cria os seres humanos</a:t>
            </a:r>
            <a:r>
              <a:rPr lang="pt-BR" sz="4000" dirty="0" smtClean="0"/>
              <a:t>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44848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78039" y="888642"/>
            <a:ext cx="9504609" cy="5324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Jack Miles afirma que Deus quer uma imagem dele: “Deus faz o mundo porque quer a humanidade, e quer a humanidade porque quer uma imagem. </a:t>
            </a:r>
            <a:endParaRPr lang="pt-BR" sz="3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que Deus quer uma imagem</a:t>
            </a:r>
            <a:r>
              <a:rPr lang="pt-BR" sz="3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a imagem é “macho” e “fêmea”, </a:t>
            </a:r>
            <a:r>
              <a:rPr lang="pt-B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nossa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que Deus se refere também é macho e fêmea?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texto fala de Deus no masculino e no singular.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5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14400" y="871586"/>
            <a:ext cx="10264462" cy="521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800" i="1" spc="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“Sejam fecundos, multipliquem-se, encham a terra e sujeitem-na”. 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que Deus deu a humanidade o domínio sobre a terra e a capacidade de reproduzir?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endParaRPr lang="pt-BR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 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 como está escrito, o trabalho da criação parece não exigir esforço de Deus</a:t>
            </a:r>
            <a:r>
              <a:rPr lang="pt-BR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Mas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 sétimo dia Deus descansa.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endParaRPr lang="pt-BR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Jack 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 afirma que Deus, enquanto personagem, “já é, nesse primeiro momento de sua história, uma mistura de força e fraqueza, de determinação e arrependimento”.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948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14400" y="820150"/>
            <a:ext cx="10354614" cy="5488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ea typeface="Calibri" panose="020F0502020204030204" pitchFamily="34" charset="0"/>
                <a:cs typeface="Calibri" panose="020F0502020204030204" pitchFamily="34" charset="0"/>
              </a:rPr>
              <a:t>Segundo relato da criação</a:t>
            </a:r>
            <a:endParaRPr lang="pt-B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t-BR" sz="24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pt-BR" sz="2400" dirty="0">
                <a:ea typeface="Calibri" panose="020F0502020204030204" pitchFamily="34" charset="0"/>
                <a:cs typeface="Calibri" panose="020F0502020204030204" pitchFamily="34" charset="0"/>
              </a:rPr>
              <a:t>segundo relato o texto se refere a Deus como: O Senhor Deus. </a:t>
            </a:r>
            <a:endParaRPr lang="pt-B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r>
              <a:rPr lang="pt-B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O nome </a:t>
            </a:r>
            <a:r>
              <a:rPr lang="pt-BR" sz="2400" dirty="0">
                <a:ea typeface="Calibri" panose="020F0502020204030204" pitchFamily="34" charset="0"/>
                <a:cs typeface="Calibri" panose="020F0502020204030204" pitchFamily="34" charset="0"/>
              </a:rPr>
              <a:t>de Deus no </a:t>
            </a:r>
            <a:r>
              <a:rPr lang="pt-B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primeiro relato ‘Deus’ /</a:t>
            </a:r>
            <a:r>
              <a:rPr lang="pt-BR" sz="2400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Elohim</a:t>
            </a:r>
            <a:r>
              <a:rPr lang="pt-B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 é substituído por ‘Senhor Deus’ /</a:t>
            </a:r>
            <a:r>
              <a:rPr lang="pt-BR" sz="2400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Yahweh</a:t>
            </a:r>
            <a:r>
              <a:rPr lang="pt-B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Elohim</a:t>
            </a:r>
            <a:r>
              <a:rPr lang="pt-B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dirty="0"/>
              <a:t>“No primeiro relato da criação algo é ordenado, mas nada é proibido”. No segundo, além de Deus plantar um jardim e dar ao homem, proíbe a Adão de comer o fruto da árvore que fica no meio do jardim e afirma que se comer morrerá. </a:t>
            </a:r>
            <a:endParaRPr lang="pt-BR" sz="2400" dirty="0" smtClean="0"/>
          </a:p>
          <a:p>
            <a:endParaRPr lang="pt-BR" sz="2400" dirty="0"/>
          </a:p>
          <a:p>
            <a:r>
              <a:rPr lang="pt-BR" sz="2400" dirty="0"/>
              <a:t>Agora o ser humano não é colocado na terra como um paraíso natural para crescer e multiplicar, mas em um jardim restrito e com ordens restritas.</a:t>
            </a:r>
          </a:p>
          <a:p>
            <a:pPr marL="28575">
              <a:lnSpc>
                <a:spcPct val="107000"/>
              </a:lnSpc>
              <a:spcAft>
                <a:spcPts val="800"/>
              </a:spcAft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88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11368" y="1000036"/>
            <a:ext cx="103932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No primeiro relato, Deus não diz imediatamente após a criação do homem que “viu que isso era bom”, o texto diz que depois, olhando para toda a criação, “Deus viu tudo o que havia feito, e eis que era muito bom.</a:t>
            </a:r>
          </a:p>
        </p:txBody>
      </p:sp>
    </p:spTree>
    <p:extLst>
      <p:ext uri="{BB962C8B-B14F-4D97-AF65-F5344CB8AC3E}">
        <p14:creationId xmlns:p14="http://schemas.microsoft.com/office/powerpoint/2010/main" val="423780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01521" y="732542"/>
            <a:ext cx="1049628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Pela forma que está escrito, depois dos animais desfilarem diante de Adão e receberem seus nomes, Deus observa que a criação do homem está imperfeita, incompleta: “mas para o homem não se achava uma auxiliadora que fosse semelhante a ele” e decide criar uma auxiliadora.</a:t>
            </a:r>
          </a:p>
          <a:p>
            <a:endParaRPr lang="pt-BR" sz="3200" dirty="0" smtClean="0"/>
          </a:p>
          <a:p>
            <a:r>
              <a:rPr lang="pt-BR" sz="3200" dirty="0" smtClean="0"/>
              <a:t>Adão </a:t>
            </a:r>
            <a:r>
              <a:rPr lang="pt-BR" sz="3200" dirty="0"/>
              <a:t>celebra com alegria, mas não expressa gratidão a Deus pela criação da mulher.</a:t>
            </a:r>
          </a:p>
          <a:p>
            <a:endParaRPr lang="pt-BR" sz="3200" dirty="0" smtClean="0"/>
          </a:p>
          <a:p>
            <a:r>
              <a:rPr lang="pt-BR" sz="3200" dirty="0" smtClean="0"/>
              <a:t>Se </a:t>
            </a:r>
            <a:r>
              <a:rPr lang="pt-BR" sz="3200" dirty="0"/>
              <a:t>o ser humano deveria dominar a terra porque não podia conhecer o bem e o mal?</a:t>
            </a:r>
          </a:p>
        </p:txBody>
      </p:sp>
    </p:spTree>
    <p:extLst>
      <p:ext uri="{BB962C8B-B14F-4D97-AF65-F5344CB8AC3E}">
        <p14:creationId xmlns:p14="http://schemas.microsoft.com/office/powerpoint/2010/main" val="101659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98490" y="729374"/>
            <a:ext cx="1058643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O que significa “o conhecimento do bem e do mal</a:t>
            </a:r>
            <a:r>
              <a:rPr lang="pt-BR" sz="3200" dirty="0" smtClean="0"/>
              <a:t>”?</a:t>
            </a:r>
          </a:p>
          <a:p>
            <a:endParaRPr lang="pt-BR" sz="3200" dirty="0"/>
          </a:p>
          <a:p>
            <a:r>
              <a:rPr lang="pt-BR" sz="3200" dirty="0"/>
              <a:t>Quando a serpente conversa com a mulher, afirma o contrário do que disse Deus e como eles não morrem após comer o fruto, a serpente estava certa e Deus estava errado</a:t>
            </a:r>
            <a:r>
              <a:rPr lang="pt-BR" sz="3200" dirty="0" smtClean="0"/>
              <a:t>.</a:t>
            </a:r>
          </a:p>
          <a:p>
            <a:endParaRPr lang="pt-BR" sz="3200" dirty="0"/>
          </a:p>
          <a:p>
            <a:r>
              <a:rPr lang="pt-BR" sz="3200" dirty="0"/>
              <a:t>Sendo que </a:t>
            </a:r>
            <a:r>
              <a:rPr lang="pt-BR" sz="3200" dirty="0" smtClean="0"/>
              <a:t>a serpente, </a:t>
            </a:r>
            <a:r>
              <a:rPr lang="pt-BR" sz="3200" dirty="0"/>
              <a:t>não é uma divindade rival, mas foi criada por Deus</a:t>
            </a:r>
            <a:r>
              <a:rPr lang="pt-BR" sz="3200" dirty="0" smtClean="0"/>
              <a:t>.</a:t>
            </a:r>
          </a:p>
          <a:p>
            <a:endParaRPr lang="pt-BR" sz="3200" dirty="0"/>
          </a:p>
          <a:p>
            <a:r>
              <a:rPr lang="pt-BR" sz="3200" dirty="0"/>
              <a:t>Assim, quando Deus repreende a serpente, repreende a si mesmo porque tem que se responsabilizar pelos atos da serpente. </a:t>
            </a:r>
          </a:p>
        </p:txBody>
      </p:sp>
    </p:spTree>
    <p:extLst>
      <p:ext uri="{BB962C8B-B14F-4D97-AF65-F5344CB8AC3E}">
        <p14:creationId xmlns:p14="http://schemas.microsoft.com/office/powerpoint/2010/main" val="2926044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72732" y="767803"/>
            <a:ext cx="1058643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/>
              <a:t>“Na antiga Mesopotâmia, a criação era muitas vezes apresentada como uma vitória da divindade criadora sobre o caos, sendo o caos representado por uma deidade rival, um assustador dragão aquático, um monstro das enchentes. Imagine as curvas de um grande rio como o corpo vivo, coleante, de uma cobra gigantesca; imaginemos que essa cobra pode engolfar toda a terra em anéis aquáticos, como podiam efetivamente o Tigre e o Eufrates, e teremos então a </a:t>
            </a:r>
            <a:r>
              <a:rPr lang="pt-BR" sz="3000" dirty="0" err="1"/>
              <a:t>mise</a:t>
            </a:r>
            <a:r>
              <a:rPr lang="pt-BR" sz="3000" dirty="0"/>
              <a:t> </a:t>
            </a:r>
            <a:r>
              <a:rPr lang="pt-BR" sz="3000" dirty="0" err="1"/>
              <a:t>en</a:t>
            </a:r>
            <a:r>
              <a:rPr lang="pt-BR" sz="3000" dirty="0"/>
              <a:t> </a:t>
            </a:r>
            <a:r>
              <a:rPr lang="pt-BR" sz="3000" dirty="0" err="1"/>
              <a:t>scène</a:t>
            </a:r>
            <a:r>
              <a:rPr lang="pt-BR" sz="3000" dirty="0"/>
              <a:t> mitológica”. Jack Miles, página 46.</a:t>
            </a:r>
          </a:p>
          <a:p>
            <a:r>
              <a:rPr lang="pt-BR" sz="3000" dirty="0"/>
              <a:t>No politeísmo, os erros podem ser dirigidos ao exterior, mas, no monoteísmo, implicam em arrependimento. Jack Miles afirma que “a vida interior da divindade começa com o arrependimento do criador”.</a:t>
            </a:r>
          </a:p>
        </p:txBody>
      </p:sp>
    </p:spTree>
    <p:extLst>
      <p:ext uri="{BB962C8B-B14F-4D97-AF65-F5344CB8AC3E}">
        <p14:creationId xmlns:p14="http://schemas.microsoft.com/office/powerpoint/2010/main" val="986214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72732" y="742252"/>
            <a:ext cx="106121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“A aparição do arrependimento divino, primeira entre muitas, constitui a primeira aparição da divindade como um personagem literário verdadeiro, diferente de uma força mítica ou de um mero significado dotado de voz alegórica”.</a:t>
            </a:r>
          </a:p>
          <a:p>
            <a:r>
              <a:rPr lang="pt-BR" sz="3600" dirty="0"/>
              <a:t>Quando o Senhor Deus descobre que o homem e sua mulher lhe desobedeceram, o estilo da linguagem usada para se dirigir a eles muda. Antes era simples e agora, na condenação, adquire a forma de um poema.</a:t>
            </a:r>
          </a:p>
        </p:txBody>
      </p:sp>
    </p:spTree>
    <p:extLst>
      <p:ext uri="{BB962C8B-B14F-4D97-AF65-F5344CB8AC3E}">
        <p14:creationId xmlns:p14="http://schemas.microsoft.com/office/powerpoint/2010/main" val="2975482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59852" y="761673"/>
            <a:ext cx="106250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“Deus” no primeiro relato, havia dado a terra inteira para os seres humanos viverem e os criou à sua imagem</a:t>
            </a:r>
            <a:r>
              <a:rPr lang="pt-BR" sz="3600" dirty="0" smtClean="0"/>
              <a:t>.</a:t>
            </a:r>
          </a:p>
          <a:p>
            <a:endParaRPr lang="pt-BR" sz="3600" dirty="0"/>
          </a:p>
          <a:p>
            <a:r>
              <a:rPr lang="pt-BR" sz="3600" dirty="0"/>
              <a:t>No segundo relato, o “Senhor Deus” criou o homem a partir do pó, e lhe deu apenas um jardim para viver</a:t>
            </a:r>
            <a:r>
              <a:rPr lang="pt-BR" sz="3600" dirty="0" smtClean="0"/>
              <a:t>.</a:t>
            </a:r>
          </a:p>
          <a:p>
            <a:endParaRPr lang="pt-BR" sz="3600" dirty="0"/>
          </a:p>
          <a:p>
            <a:r>
              <a:rPr lang="pt-BR" sz="3600" dirty="0"/>
              <a:t>A condenação do “Senhor Deus” “à serpente, à mulher, e ao homem, nessa ordem, é uma explosão de fúria” ...</a:t>
            </a:r>
          </a:p>
        </p:txBody>
      </p:sp>
    </p:spTree>
    <p:extLst>
      <p:ext uri="{BB962C8B-B14F-4D97-AF65-F5344CB8AC3E}">
        <p14:creationId xmlns:p14="http://schemas.microsoft.com/office/powerpoint/2010/main" val="4031190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88643" y="703615"/>
            <a:ext cx="1052203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Seria que “os impulsos bons e os maus estão em conflito em seu caráter</a:t>
            </a:r>
            <a:r>
              <a:rPr lang="pt-BR" sz="3200" dirty="0" smtClean="0"/>
              <a:t>”?</a:t>
            </a:r>
          </a:p>
          <a:p>
            <a:endParaRPr lang="pt-BR" sz="3200" dirty="0"/>
          </a:p>
          <a:p>
            <a:r>
              <a:rPr lang="pt-BR" sz="3200" dirty="0"/>
              <a:t>Qual a dimensão das implicações da desobediência</a:t>
            </a:r>
            <a:r>
              <a:rPr lang="pt-BR" sz="3200" dirty="0" smtClean="0"/>
              <a:t>?</a:t>
            </a:r>
          </a:p>
          <a:p>
            <a:endParaRPr lang="pt-BR" sz="3200" dirty="0"/>
          </a:p>
          <a:p>
            <a:r>
              <a:rPr lang="pt-BR" sz="3200" dirty="0"/>
              <a:t>O fato do homem e da mulher terem falhado revela que o que Deus fez nos seis dias da criação para o bem do homem não foi um sucesso</a:t>
            </a:r>
            <a:r>
              <a:rPr lang="pt-BR" sz="3200" dirty="0" smtClean="0"/>
              <a:t>?</a:t>
            </a:r>
          </a:p>
          <a:p>
            <a:endParaRPr lang="pt-BR" sz="3200" dirty="0"/>
          </a:p>
          <a:p>
            <a:r>
              <a:rPr lang="pt-BR" sz="3200" dirty="0"/>
              <a:t>Jack Miles afirma que o segundo relato da criação não é uma correção do primeiro, mas uma sequência. </a:t>
            </a:r>
          </a:p>
        </p:txBody>
      </p:sp>
    </p:spTree>
    <p:extLst>
      <p:ext uri="{BB962C8B-B14F-4D97-AF65-F5344CB8AC3E}">
        <p14:creationId xmlns:p14="http://schemas.microsoft.com/office/powerpoint/2010/main" val="1308116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04807"/>
              </p:ext>
            </p:extLst>
          </p:nvPr>
        </p:nvGraphicFramePr>
        <p:xfrm>
          <a:off x="1468192" y="901521"/>
          <a:ext cx="9401578" cy="4868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3570"/>
                <a:gridCol w="4698008"/>
              </a:tblGrid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Primeiro relato: DEUS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Segundo relato: SENHOR DEUS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874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Deus cria o homem e a mulher a partir da palavra da sua boca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Cria do pó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Não chama a atenção sobre a nudez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r>
                        <a:rPr lang="pt-BR" sz="2000" dirty="0" smtClean="0">
                          <a:effectLst/>
                        </a:rPr>
                        <a:t>Chama a atenção para a nudez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Cria para ser sua imagem 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Cria para ser companhia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Não fala de obediência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Exige obediência 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Magistralmente poderoso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Menos poderoso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Esplendidamente generoso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Menos generoso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Não perde a calma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Fica irado 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Está distante de suas criaturas humanas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Está próximo de suas criaturas humanas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0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85611" y="816151"/>
            <a:ext cx="1063794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/>
              <a:t>Jack Miles levanta algumas questões</a:t>
            </a:r>
            <a:r>
              <a:rPr lang="pt-BR" sz="3000" dirty="0" smtClean="0"/>
              <a:t>:</a:t>
            </a:r>
          </a:p>
          <a:p>
            <a:endParaRPr lang="pt-BR" sz="3000" dirty="0"/>
          </a:p>
          <a:p>
            <a:r>
              <a:rPr lang="pt-BR" sz="3000" dirty="0"/>
              <a:t>•	O fato de Deus ter feito vestimentas de pele e ter vestido o homem e sua mulher, pode indicar que ele se arrependeu do seu arrependimento?</a:t>
            </a:r>
          </a:p>
          <a:p>
            <a:r>
              <a:rPr lang="pt-BR" sz="3000" dirty="0"/>
              <a:t>•	A expressão: Então os olhos de ambos se abriram; e, percebendo que estavam nus, costuraram folhas de figueira e fizeram cintas para si. (Gênesis 3:7) indicaria que o conhecimento do próprio desejo gerou vergonha? </a:t>
            </a:r>
          </a:p>
          <a:p>
            <a:r>
              <a:rPr lang="pt-BR" sz="3000" dirty="0"/>
              <a:t>•	A diferença entre a forma de agir de ‘Deus’ e do ‘Senhor Deus’ são diferentes, mas é o mesmo protagonista com personalidades distintas.</a:t>
            </a:r>
          </a:p>
        </p:txBody>
      </p:sp>
    </p:spTree>
    <p:extLst>
      <p:ext uri="{BB962C8B-B14F-4D97-AF65-F5344CB8AC3E}">
        <p14:creationId xmlns:p14="http://schemas.microsoft.com/office/powerpoint/2010/main" val="3863774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91672" y="1022420"/>
            <a:ext cx="1048340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Consultas</a:t>
            </a:r>
            <a:r>
              <a:rPr lang="pt-BR" dirty="0" smtClean="0"/>
              <a:t>:</a:t>
            </a:r>
          </a:p>
          <a:p>
            <a:endParaRPr lang="pt-BR" dirty="0"/>
          </a:p>
          <a:p>
            <a:r>
              <a:rPr lang="pt-BR" sz="3200" dirty="0"/>
              <a:t>MILES, Jack. Deus uma biografia. São Paulo. Companhia das Letras. 2009</a:t>
            </a:r>
            <a:r>
              <a:rPr lang="pt-BR" sz="3200" dirty="0" smtClean="0"/>
              <a:t>.</a:t>
            </a:r>
          </a:p>
          <a:p>
            <a:endParaRPr lang="pt-BR" sz="3200" dirty="0"/>
          </a:p>
          <a:p>
            <a:r>
              <a:rPr lang="pt-BR" sz="3200" dirty="0"/>
              <a:t>BUTTERFIELD, Robert A. Gênesis 1. t-2.4a: Uma Interpretação Literária. </a:t>
            </a:r>
          </a:p>
          <a:p>
            <a:r>
              <a:rPr lang="pt-BR" sz="3200" dirty="0"/>
              <a:t>https://periodicos.ufjf.br › </a:t>
            </a:r>
            <a:r>
              <a:rPr lang="pt-BR" sz="3200" dirty="0" err="1"/>
              <a:t>numen</a:t>
            </a:r>
            <a:r>
              <a:rPr lang="pt-BR" sz="3200" dirty="0"/>
              <a:t> › </a:t>
            </a:r>
            <a:r>
              <a:rPr lang="pt-BR" sz="3200" dirty="0" err="1"/>
              <a:t>article</a:t>
            </a:r>
            <a:r>
              <a:rPr lang="pt-BR" sz="3200" dirty="0"/>
              <a:t> › </a:t>
            </a:r>
            <a:r>
              <a:rPr lang="pt-BR" sz="3200" dirty="0" err="1"/>
              <a:t>view</a:t>
            </a:r>
            <a:endParaRPr lang="pt-BR" sz="32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9404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ânico">
  <a:themeElements>
    <a:clrScheme name="Orgâ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â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â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116</TotalTime>
  <Words>1052</Words>
  <Application>Microsoft Office PowerPoint</Application>
  <PresentationFormat>Widescreen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Garamond</vt:lpstr>
      <vt:lpstr>Times New Roman</vt:lpstr>
      <vt:lpstr>Orgânico</vt:lpstr>
      <vt:lpstr>   CRIADOR  Gênesis 1 a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CRIAdor   Gênesis 1 a 3</dc:title>
  <dc:creator>Jane</dc:creator>
  <cp:lastModifiedBy>Jane</cp:lastModifiedBy>
  <cp:revision>11</cp:revision>
  <dcterms:created xsi:type="dcterms:W3CDTF">2022-11-22T10:55:09Z</dcterms:created>
  <dcterms:modified xsi:type="dcterms:W3CDTF">2022-11-22T18:08:03Z</dcterms:modified>
</cp:coreProperties>
</file>